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9" r:id="rId1"/>
    <p:sldMasterId id="2147483722" r:id="rId2"/>
  </p:sldMasterIdLst>
  <p:notesMasterIdLst>
    <p:notesMasterId r:id="rId11"/>
  </p:notesMasterIdLst>
  <p:sldIdLst>
    <p:sldId id="330" r:id="rId3"/>
    <p:sldId id="303" r:id="rId4"/>
    <p:sldId id="333" r:id="rId5"/>
    <p:sldId id="335" r:id="rId6"/>
    <p:sldId id="337" r:id="rId7"/>
    <p:sldId id="332" r:id="rId8"/>
    <p:sldId id="327" r:id="rId9"/>
    <p:sldId id="329" r:id="rId10"/>
  </p:sldIdLst>
  <p:sldSz cx="9144000" cy="5143500" type="screen16x9"/>
  <p:notesSz cx="6797675" cy="9929813"/>
  <p:defaultTextStyle>
    <a:defPPr lvl="0">
      <a:defRPr lang="ru-RU"/>
    </a:defPPr>
    <a:lvl1pPr marL="0" lv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lvl="1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lvl="2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lvl="3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lvl="4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lvl="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lvl="6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lvl="7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lvl="8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1189" userDrawn="1">
          <p15:clr>
            <a:srgbClr val="A4A3A4"/>
          </p15:clr>
        </p15:guide>
        <p15:guide id="3" orient="horz" pos="622" userDrawn="1">
          <p15:clr>
            <a:srgbClr val="A4A3A4"/>
          </p15:clr>
        </p15:guide>
        <p15:guide id="5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ECFF"/>
    <a:srgbClr val="009AD0"/>
    <a:srgbClr val="66FFFF"/>
    <a:srgbClr val="2F3E5B"/>
    <a:srgbClr val="E9F5FB"/>
    <a:srgbClr val="FFF9E5"/>
    <a:srgbClr val="345EA2"/>
    <a:srgbClr val="FFF4D1"/>
    <a:srgbClr val="FF7E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4" autoAdjust="0"/>
    <p:restoredTop sz="93489" autoAdjust="0"/>
  </p:normalViewPr>
  <p:slideViewPr>
    <p:cSldViewPr snapToGrid="0">
      <p:cViewPr varScale="1">
        <p:scale>
          <a:sx n="104" d="100"/>
          <a:sy n="104" d="100"/>
        </p:scale>
        <p:origin x="970" y="77"/>
      </p:cViewPr>
      <p:guideLst>
        <p:guide orient="horz" pos="1189"/>
        <p:guide orient="horz" pos="622"/>
        <p:guide pos="290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4"/>
            <a:ext cx="2945658" cy="498215"/>
          </a:xfrm>
          <a:prstGeom prst="rect">
            <a:avLst/>
          </a:prstGeom>
        </p:spPr>
        <p:txBody>
          <a:bodyPr vert="horz" lIns="90980" tIns="45491" rIns="90980" bIns="45491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4"/>
            <a:ext cx="2945658" cy="498215"/>
          </a:xfrm>
          <a:prstGeom prst="rect">
            <a:avLst/>
          </a:prstGeom>
        </p:spPr>
        <p:txBody>
          <a:bodyPr vert="horz" lIns="90980" tIns="45491" rIns="90980" bIns="45491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0" tIns="45491" rIns="90980" bIns="4549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5"/>
          </a:xfrm>
          <a:prstGeom prst="rect">
            <a:avLst/>
          </a:prstGeom>
        </p:spPr>
        <p:txBody>
          <a:bodyPr vert="horz" lIns="90980" tIns="45491" rIns="90980" bIns="45491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31600"/>
            <a:ext cx="2945658" cy="498214"/>
          </a:xfrm>
          <a:prstGeom prst="rect">
            <a:avLst/>
          </a:prstGeom>
        </p:spPr>
        <p:txBody>
          <a:bodyPr vert="horz" lIns="90980" tIns="45491" rIns="90980" bIns="45491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1600"/>
            <a:ext cx="2945658" cy="498214"/>
          </a:xfrm>
          <a:prstGeom prst="rect">
            <a:avLst/>
          </a:prstGeom>
        </p:spPr>
        <p:txBody>
          <a:bodyPr vert="horz" lIns="90980" tIns="45491" rIns="90980" bIns="45491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518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5f391192_073:notes"/>
          <p:cNvSpPr txBox="1">
            <a:spLocks noGrp="1"/>
          </p:cNvSpPr>
          <p:nvPr>
            <p:ph type="body" idx="1"/>
          </p:nvPr>
        </p:nvSpPr>
        <p:spPr>
          <a:xfrm>
            <a:off x="679768" y="4716661"/>
            <a:ext cx="5438140" cy="4468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315515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27251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6976C-30FF-4C55-A1DF-5AFFBAE2BBC9}" type="datetimeFigureOut">
              <a:rPr lang="ru-RU" smtClean="0"/>
              <a:pPr/>
              <a:t>24.08.2023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792B9-CCE4-452B-872C-CE15E925B9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562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53157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7197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498601"/>
            <a:ext cx="3497580" cy="282549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84422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30350"/>
            <a:ext cx="3497580" cy="54255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6481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1528826"/>
            <a:ext cx="3497580" cy="541782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063243"/>
            <a:ext cx="3497580" cy="24003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5444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69640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72CC-B295-4129-B710-5A7739F91D65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Google Shape;163;p20"/>
          <p:cNvSpPr/>
          <p:nvPr userDrawn="1"/>
        </p:nvSpPr>
        <p:spPr>
          <a:xfrm>
            <a:off x="0" y="1"/>
            <a:ext cx="9144000" cy="594227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3454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6" name="Полилиния: фигура 10">
            <a:extLst>
              <a:ext uri="{FF2B5EF4-FFF2-40B4-BE49-F238E27FC236}">
                <a16:creationId xmlns:a16="http://schemas.microsoft.com/office/drawing/2014/main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136654" cy="594227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7" name="Полилиния: фигура 11">
            <a:extLst>
              <a:ext uri="{FF2B5EF4-FFF2-40B4-BE49-F238E27FC236}">
                <a16:creationId xmlns:a16="http://schemas.microsoft.com/office/drawing/2014/main" id="{13507E7F-BA85-4B7E-8E4D-DA994E72DD2E}"/>
              </a:ext>
            </a:extLst>
          </p:cNvPr>
          <p:cNvSpPr/>
          <p:nvPr userDrawn="1"/>
        </p:nvSpPr>
        <p:spPr>
          <a:xfrm flipH="1" flipV="1">
            <a:off x="8007346" y="3082"/>
            <a:ext cx="1136654" cy="591145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523" y="112011"/>
            <a:ext cx="401097" cy="4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21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98166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1"/>
            <a:ext cx="8085582" cy="459962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925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20698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2635519"/>
            <a:ext cx="889200" cy="2964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" name="Google Shape;25;p3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" name="Google Shape;28;p3"/>
          <p:cNvGrpSpPr/>
          <p:nvPr/>
        </p:nvGrpSpPr>
        <p:grpSpPr>
          <a:xfrm rot="10800000" flipH="1">
            <a:off x="-2" y="2924826"/>
            <a:ext cx="6589087" cy="2027268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4" name="Google Shape;31;p3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2871148"/>
            <a:ext cx="4094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3975449"/>
            <a:ext cx="4094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521494"/>
            <a:ext cx="1971675" cy="36004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2"/>
            <a:ext cx="5800725" cy="40505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A921D-89B1-4E3D-9858-775F135140A1}" type="datetime1">
              <a:rPr lang="ru-RU" smtClean="0"/>
              <a:pPr/>
              <a:t>24.08.2023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995227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"/>
          <p:cNvSpPr txBox="1">
            <a:spLocks noGrp="1"/>
          </p:cNvSpPr>
          <p:nvPr>
            <p:ph type="sldNum" idx="12"/>
          </p:nvPr>
        </p:nvSpPr>
        <p:spPr>
          <a:xfrm>
            <a:off x="8808000" y="2208279"/>
            <a:ext cx="336000" cy="7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/>
          </p:nvPr>
        </p:nvSpPr>
        <p:spPr>
          <a:xfrm>
            <a:off x="457200" y="586975"/>
            <a:ext cx="5138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body" idx="1"/>
          </p:nvPr>
        </p:nvSpPr>
        <p:spPr>
          <a:xfrm>
            <a:off x="457200" y="1657350"/>
            <a:ext cx="5138700" cy="31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￭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⬝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458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3;p4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" name="Google Shape;52;p4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6" name="Google Shape;55;p4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829775" y="1202000"/>
            <a:ext cx="5090700" cy="27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4"/>
          <p:cNvSpPr txBox="1"/>
          <p:nvPr/>
        </p:nvSpPr>
        <p:spPr>
          <a:xfrm>
            <a:off x="286600" y="1014575"/>
            <a:ext cx="6765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chemeClr val="accent5"/>
                </a:solidFill>
              </a:rPr>
              <a:t>“</a:t>
            </a:r>
            <a:endParaRPr sz="7200" b="1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62;p5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oogle Shape;70;p5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6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492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/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3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4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5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3;p7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3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4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5" name="Google Shape;111;p7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1545076"/>
            <a:ext cx="2247900" cy="27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endParaRPr/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3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4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5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4;p9"/>
          <p:cNvGrpSpPr/>
          <p:nvPr/>
        </p:nvGrpSpPr>
        <p:grpSpPr>
          <a:xfrm>
            <a:off x="2466138" y="4472723"/>
            <a:ext cx="6686825" cy="670795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4636500"/>
            <a:ext cx="60042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grpSp>
        <p:nvGrpSpPr>
          <p:cNvPr id="5" name="Google Shape;154;p9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08760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8/24/2023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4407310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2194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u.edu.kz/" TargetMode="External"/><Relationship Id="rId2" Type="http://schemas.openxmlformats.org/officeDocument/2006/relationships/hyperlink" Target="mailto:rsapergenova@ku.edu.kz" TargetMode="Externa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9F889E-0E99-4298-9926-B74396753B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81" t="37751" r="60653" b="22921"/>
          <a:stretch/>
        </p:blipFill>
        <p:spPr>
          <a:xfrm>
            <a:off x="0" y="0"/>
            <a:ext cx="2178844" cy="30003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CF6ED29-030C-4E61-BF81-5BFD10C7B1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71" t="37751" r="25727" b="22921"/>
          <a:stretch/>
        </p:blipFill>
        <p:spPr>
          <a:xfrm>
            <a:off x="2320637" y="0"/>
            <a:ext cx="4516581" cy="30003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F29BC26-FEC5-413E-8BE2-92D315E9E1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67" t="37751" r="9297" b="22921"/>
          <a:stretch/>
        </p:blipFill>
        <p:spPr>
          <a:xfrm>
            <a:off x="6982692" y="0"/>
            <a:ext cx="2161309" cy="30003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B29EF1-CE04-4004-B965-0FDCB9B36085}"/>
              </a:ext>
            </a:extLst>
          </p:cNvPr>
          <p:cNvSpPr txBox="1"/>
          <p:nvPr/>
        </p:nvSpPr>
        <p:spPr>
          <a:xfrm>
            <a:off x="241986" y="3208883"/>
            <a:ext cx="8698814" cy="8156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700" b="1">
                <a:solidFill>
                  <a:schemeClr val="bg1"/>
                </a:solidFill>
                <a:latin typeface="Century Gothic" panose="020B0502020202020204" pitchFamily="34" charset="0"/>
              </a:rPr>
              <a:t>KOZYBAYEV </a:t>
            </a:r>
            <a:r>
              <a:rPr lang="en-US" sz="27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t>UNIVERSITY &amp; UNIVERSITY OF ARIZONA</a:t>
            </a:r>
            <a:endParaRPr lang="en-US" sz="27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of  International Cooperation </a:t>
            </a:r>
            <a:endParaRPr lang="ru-RU" sz="2000" dirty="0">
              <a:solidFill>
                <a:schemeClr val="bg1"/>
              </a:solidFill>
              <a:latin typeface="Oswa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2127" y="4171444"/>
            <a:ext cx="22582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Renata Apergenova</a:t>
            </a:r>
            <a:r>
              <a:rPr lang="ru-RU" sz="1600" i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1600" i="1" dirty="0" smtClean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i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en-US" sz="1600" i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i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Education</a:t>
            </a:r>
            <a:endParaRPr lang="en-US" sz="1600" i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42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/>
        </p:nvSpPr>
        <p:spPr>
          <a:xfrm>
            <a:off x="460375" y="748620"/>
            <a:ext cx="8541385" cy="15746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«</a:t>
            </a: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К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ампус</a:t>
            </a: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» или 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«</a:t>
            </a:r>
            <a:r>
              <a:rPr lang="ru-RU" sz="1275" dirty="0" err="1">
                <a:solidFill>
                  <a:schemeClr val="tx1"/>
                </a:solidFill>
                <a:latin typeface="Oswald Regular" panose="02000503000000000000" pitchFamily="2" charset="-52"/>
              </a:rPr>
              <a:t>Б</a:t>
            </a:r>
            <a:r>
              <a:rPr lang="ru-RU" sz="1275" dirty="0" err="1" smtClean="0">
                <a:solidFill>
                  <a:schemeClr val="tx1"/>
                </a:solidFill>
                <a:latin typeface="Oswald Regular" panose="02000503000000000000" pitchFamily="2" charset="-52"/>
              </a:rPr>
              <a:t>ранч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-кампус» / </a:t>
            </a:r>
            <a:r>
              <a:rPr lang="ru-RU" sz="1275" dirty="0" err="1" smtClean="0">
                <a:solidFill>
                  <a:schemeClr val="tx1"/>
                </a:solidFill>
                <a:latin typeface="Oswald Regular" panose="02000503000000000000" pitchFamily="2" charset="-52"/>
              </a:rPr>
              <a:t>микрокампус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 </a:t>
            </a:r>
            <a:r>
              <a:rPr lang="en-US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// 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international branch </a:t>
            </a:r>
            <a:r>
              <a:rPr lang="en-US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campus (IBC)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 /</a:t>
            </a:r>
            <a:r>
              <a:rPr lang="en-US" sz="1275" dirty="0" err="1" smtClean="0">
                <a:solidFill>
                  <a:schemeClr val="tx1"/>
                </a:solidFill>
                <a:latin typeface="Oswald Regular" panose="02000503000000000000" pitchFamily="2" charset="-52"/>
              </a:rPr>
              <a:t>microcampus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 </a:t>
            </a:r>
            <a:endParaRPr lang="ru-RU" sz="1275" dirty="0">
              <a:solidFill>
                <a:schemeClr val="tx1"/>
              </a:solidFill>
              <a:latin typeface="Oswald Regular" panose="02000503000000000000" pitchFamily="2" charset="-52"/>
            </a:endParaRPr>
          </a:p>
          <a:p>
            <a:pPr marL="342900" indent="-342900">
              <a:buAutoNum type="arabicPeriod"/>
            </a:pP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Совместные и двойные 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дипломы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 / Joint and double </a:t>
            </a:r>
            <a:r>
              <a:rPr lang="en-US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degree diplomas</a:t>
            </a:r>
            <a:endParaRPr lang="ru-RU" sz="1275" dirty="0">
              <a:solidFill>
                <a:schemeClr val="tx1"/>
              </a:solidFill>
              <a:latin typeface="Oswald Regular" panose="02000503000000000000" pitchFamily="2" charset="-52"/>
            </a:endParaRPr>
          </a:p>
          <a:p>
            <a:pPr marL="342900" indent="-342900">
              <a:buAutoNum type="arabicPeriod"/>
            </a:pP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Партнерские 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программы</a:t>
            </a:r>
            <a:r>
              <a:rPr lang="en-US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/Partnership 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programs</a:t>
            </a:r>
            <a:endParaRPr lang="ru-RU" sz="1275" dirty="0">
              <a:solidFill>
                <a:schemeClr val="tx1"/>
              </a:solidFill>
              <a:latin typeface="Oswald Regular" panose="02000503000000000000" pitchFamily="2" charset="-52"/>
            </a:endParaRPr>
          </a:p>
          <a:p>
            <a:pPr marL="342900" indent="-342900">
              <a:buFontTx/>
              <a:buAutoNum type="arabicPeriod"/>
            </a:pP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Стратегическое партнерство 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/ Strategic partnership</a:t>
            </a:r>
          </a:p>
          <a:p>
            <a:pPr marL="342900" indent="-342900">
              <a:buAutoNum type="arabicPeriod"/>
            </a:pPr>
            <a:r>
              <a:rPr lang="ru-RU" sz="1275" dirty="0" err="1" smtClean="0">
                <a:solidFill>
                  <a:schemeClr val="tx1"/>
                </a:solidFill>
                <a:latin typeface="Oswald Regular" panose="02000503000000000000" pitchFamily="2" charset="-52"/>
              </a:rPr>
              <a:t>Франчайзинговые</a:t>
            </a: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 соглашения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 / Franchise </a:t>
            </a:r>
            <a:r>
              <a:rPr lang="en-US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Agreements</a:t>
            </a:r>
            <a:endParaRPr lang="ru-RU" sz="1275" dirty="0">
              <a:solidFill>
                <a:schemeClr val="tx1"/>
              </a:solidFill>
              <a:latin typeface="Oswald Regular" panose="02000503000000000000" pitchFamily="2" charset="-52"/>
            </a:endParaRPr>
          </a:p>
          <a:p>
            <a:pPr marL="342900" indent="-342900">
              <a:buAutoNum type="arabicPeriod"/>
            </a:pPr>
            <a:r>
              <a:rPr lang="ru-RU" sz="1275" dirty="0" smtClean="0">
                <a:solidFill>
                  <a:schemeClr val="tx1"/>
                </a:solidFill>
                <a:latin typeface="Oswald Regular" panose="02000503000000000000" pitchFamily="2" charset="-52"/>
              </a:rPr>
              <a:t>Доверительное </a:t>
            </a:r>
            <a:r>
              <a:rPr lang="ru-RU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управление </a:t>
            </a:r>
            <a:r>
              <a:rPr lang="en-US" sz="1275" dirty="0">
                <a:solidFill>
                  <a:schemeClr val="tx1"/>
                </a:solidFill>
                <a:latin typeface="Oswald Regular" panose="02000503000000000000" pitchFamily="2" charset="-52"/>
              </a:rPr>
              <a:t>/ Trust management</a:t>
            </a:r>
            <a:endParaRPr lang="ru-RU" dirty="0">
              <a:solidFill>
                <a:srgbClr val="000066"/>
              </a:solidFill>
            </a:endParaRPr>
          </a:p>
        </p:txBody>
      </p:sp>
      <p:sp>
        <p:nvSpPr>
          <p:cNvPr id="9" name="object 2"/>
          <p:cNvSpPr/>
          <p:nvPr/>
        </p:nvSpPr>
        <p:spPr>
          <a:xfrm>
            <a:off x="0" y="0"/>
            <a:ext cx="9144000" cy="604157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5143496"/>
                </a:moveTo>
                <a:lnTo>
                  <a:pt x="9143996" y="5143496"/>
                </a:lnTo>
                <a:lnTo>
                  <a:pt x="9143996" y="0"/>
                </a:lnTo>
                <a:lnTo>
                  <a:pt x="0" y="0"/>
                </a:lnTo>
                <a:lnTo>
                  <a:pt x="0" y="5143496"/>
                </a:lnTo>
                <a:close/>
              </a:path>
            </a:pathLst>
          </a:custGeom>
          <a:solidFill>
            <a:srgbClr val="0070C0">
              <a:alpha val="94898"/>
            </a:srgbClr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Модели сотрудничества с зарубежным </a:t>
            </a:r>
            <a:r>
              <a:rPr lang="ru-RU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вузом /</a:t>
            </a:r>
          </a:p>
          <a:p>
            <a:pPr algn="ctr"/>
            <a:r>
              <a:rPr lang="ru-RU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Models of cooperation with </a:t>
            </a:r>
            <a:r>
              <a:rPr lang="en-U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international universities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55"/>
            <a:ext cx="1706766" cy="577269"/>
          </a:xfrm>
          <a:prstGeom prst="rect">
            <a:avLst/>
          </a:prstGeom>
        </p:spPr>
      </p:pic>
      <p:sp>
        <p:nvSpPr>
          <p:cNvPr id="3" name="AutoShape 2" descr="A Look into the Complex Environment of International Branch Campu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blob:https://web.whatsapp.com/69764ab0-1af1-4b75-8c9b-f1c5ecc4f8d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blob:https://web.whatsapp.com/4e29400e-312c-42cf-9066-b8bd54291f84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75" y="2529080"/>
            <a:ext cx="3413225" cy="2058491"/>
          </a:xfrm>
          <a:prstGeom prst="rect">
            <a:avLst/>
          </a:prstGeom>
        </p:spPr>
      </p:pic>
      <p:sp>
        <p:nvSpPr>
          <p:cNvPr id="12" name="AutoShape 8" descr="blob:https://web.whatsapp.com/bbb7dabf-e73b-4243-8bfb-e05c435e0a75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400" y="1535936"/>
            <a:ext cx="4127360" cy="32055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7813" y="4587571"/>
            <a:ext cx="325576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00" smtClean="0"/>
              <a:t>(</a:t>
            </a:r>
            <a:r>
              <a:rPr lang="ru-RU" sz="1300" smtClean="0"/>
              <a:t>Escriva-Beltran</a:t>
            </a:r>
            <a:r>
              <a:rPr lang="ru-RU" sz="1300"/>
              <a:t>, Muñoz-de-Prat &amp; Villó, </a:t>
            </a:r>
            <a:r>
              <a:rPr lang="ru-RU" sz="1300" smtClean="0"/>
              <a:t>2019</a:t>
            </a:r>
            <a:r>
              <a:rPr lang="en-US" sz="1300" smtClean="0"/>
              <a:t>)</a:t>
            </a:r>
            <a:endParaRPr lang="ru-RU" sz="1300"/>
          </a:p>
        </p:txBody>
      </p:sp>
    </p:spTree>
    <p:extLst>
      <p:ext uri="{BB962C8B-B14F-4D97-AF65-F5344CB8AC3E}">
        <p14:creationId xmlns:p14="http://schemas.microsoft.com/office/powerpoint/2010/main" val="1881349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1799" y="260079"/>
            <a:ext cx="7765627" cy="530625"/>
          </a:xfrm>
        </p:spPr>
        <p:txBody>
          <a:bodyPr/>
          <a:lstStyle/>
          <a:p>
            <a:pPr algn="ctr"/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Number of IBCs by </a:t>
            </a:r>
            <a:r>
              <a:rPr lang="en-US" sz="2000" i="1">
                <a:solidFill>
                  <a:schemeClr val="accent4">
                    <a:lumMod val="75000"/>
                  </a:schemeClr>
                </a:solidFill>
                <a:latin typeface="+mn-lt"/>
              </a:rPr>
              <a:t>host </a:t>
            </a:r>
            <a:r>
              <a:rPr lang="en-US" sz="2000" i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country</a:t>
            </a:r>
            <a:r>
              <a:rPr lang="en-US" sz="2000" i="1">
                <a:solidFill>
                  <a:schemeClr val="accent4">
                    <a:lumMod val="75000"/>
                  </a:schemeClr>
                </a:solidFill>
                <a:latin typeface="+mn-lt"/>
              </a:rPr>
              <a:t>.</a:t>
            </a:r>
            <a:r>
              <a:rPr lang="en-US" sz="2000" i="1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en-US" sz="2000" i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Source: OBHE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1" y="796547"/>
            <a:ext cx="7498080" cy="4314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8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324"/>
            <a:ext cx="9144000" cy="509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56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Изображение выглядит как небо, внешний, трава, здание&#10;&#10;Автоматически созданное описание">
            <a:extLst>
              <a:ext uri="{FF2B5EF4-FFF2-40B4-BE49-F238E27FC236}">
                <a16:creationId xmlns:a16="http://schemas.microsoft.com/office/drawing/2014/main" id="{6BDDB968-E10C-4036-9903-ADF656915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49" y="3729593"/>
            <a:ext cx="1566171" cy="1174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08373CD-B3C0-46DE-8CE3-7616244BF34B}"/>
              </a:ext>
            </a:extLst>
          </p:cNvPr>
          <p:cNvSpPr txBox="1"/>
          <p:nvPr/>
        </p:nvSpPr>
        <p:spPr>
          <a:xfrm>
            <a:off x="2232123" y="3802911"/>
            <a:ext cx="334909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>
                <a:latin typeface="Oswald Regular" panose="02000503000000000000" pitchFamily="2" charset="-52"/>
              </a:rPr>
              <a:t>Infrastructure:</a:t>
            </a:r>
            <a:endParaRPr lang="ru-RU" sz="1050" b="1" dirty="0">
              <a:latin typeface="Oswald Regular" panose="02000503000000000000" pitchFamily="2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203B005-06FC-4C1C-8942-9A5F3524BF6D}"/>
              </a:ext>
            </a:extLst>
          </p:cNvPr>
          <p:cNvSpPr txBox="1"/>
          <p:nvPr/>
        </p:nvSpPr>
        <p:spPr>
          <a:xfrm>
            <a:off x="2125041" y="1201110"/>
            <a:ext cx="375107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275" dirty="0">
                <a:latin typeface="Oswald Regular" panose="02000503000000000000" pitchFamily="2" charset="-52"/>
              </a:rPr>
              <a:t>Academic programs are recognized by the partner-HEI</a:t>
            </a: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275" dirty="0" smtClean="0">
                <a:latin typeface="Oswald Regular" panose="02000503000000000000" pitchFamily="2" charset="-52"/>
              </a:rPr>
              <a:t>Study in 2 Universities</a:t>
            </a:r>
            <a:endParaRPr lang="kk-KZ" sz="1275" dirty="0">
              <a:latin typeface="Oswald Regular" panose="02000503000000000000" pitchFamily="2" charset="-52"/>
            </a:endParaRP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275" dirty="0">
                <a:latin typeface="Oswald Regular" panose="02000503000000000000" pitchFamily="2" charset="-52"/>
              </a:rPr>
              <a:t>Language of </a:t>
            </a:r>
            <a:r>
              <a:rPr lang="en-US" sz="1275" dirty="0" smtClean="0">
                <a:latin typeface="Oswald Regular" panose="02000503000000000000" pitchFamily="2" charset="-52"/>
              </a:rPr>
              <a:t>study – English</a:t>
            </a: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275" dirty="0">
                <a:latin typeface="Oswald Regular" panose="02000503000000000000" pitchFamily="2" charset="-52"/>
              </a:rPr>
              <a:t>Double diploma: Kazakh + international</a:t>
            </a:r>
            <a:endParaRPr lang="ru-RU" sz="1275" dirty="0">
              <a:latin typeface="Oswald Regular" panose="02000503000000000000" pitchFamily="2" charset="-5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B836C7-190E-4441-989A-7285E09A99DC}"/>
              </a:ext>
            </a:extLst>
          </p:cNvPr>
          <p:cNvSpPr txBox="1"/>
          <p:nvPr/>
        </p:nvSpPr>
        <p:spPr>
          <a:xfrm>
            <a:off x="2179649" y="924110"/>
            <a:ext cx="256902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 smtClean="0">
                <a:latin typeface="Oswald Regular" panose="02000503000000000000" pitchFamily="2" charset="-52"/>
              </a:rPr>
              <a:t>Academic </a:t>
            </a:r>
            <a:r>
              <a:rPr lang="en-US" sz="1050" b="1" dirty="0" smtClean="0">
                <a:latin typeface="Oswald Regular" panose="02000503000000000000" pitchFamily="2" charset="-52"/>
              </a:rPr>
              <a:t>process</a:t>
            </a:r>
            <a:endParaRPr lang="kk-KZ" sz="1050" b="1" dirty="0">
              <a:latin typeface="Oswald Regular" panose="02000503000000000000" pitchFamily="2" charset="-52"/>
            </a:endParaRPr>
          </a:p>
        </p:txBody>
      </p:sp>
      <p:pic>
        <p:nvPicPr>
          <p:cNvPr id="32" name="Рисунок 31" descr="Изображение выглядит как текст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C950E909-0971-4A9A-ADBB-E80D11BDEB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6" r="7060"/>
          <a:stretch/>
        </p:blipFill>
        <p:spPr>
          <a:xfrm>
            <a:off x="460897" y="915583"/>
            <a:ext cx="1566171" cy="1155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7A596F8-5543-4FD2-A02F-FAE8CF08B523}"/>
              </a:ext>
            </a:extLst>
          </p:cNvPr>
          <p:cNvSpPr txBox="1"/>
          <p:nvPr/>
        </p:nvSpPr>
        <p:spPr>
          <a:xfrm>
            <a:off x="2242458" y="2284694"/>
            <a:ext cx="256902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 smtClean="0">
                <a:latin typeface="Oswald Regular" panose="02000503000000000000" pitchFamily="2" charset="-52"/>
              </a:rPr>
              <a:t>Faculty &amp; students </a:t>
            </a:r>
            <a:endParaRPr lang="kk-KZ" sz="1050" b="1" dirty="0">
              <a:latin typeface="Oswald Regular" panose="02000503000000000000" pitchFamily="2" charset="-52"/>
            </a:endParaRP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75CF30-1575-400F-BCBB-1D9E484EF7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1" r="1"/>
          <a:stretch/>
        </p:blipFill>
        <p:spPr>
          <a:xfrm>
            <a:off x="460898" y="2298146"/>
            <a:ext cx="1566171" cy="11987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6C7C9A4-742F-49D4-A549-6D9822C1F94E}"/>
              </a:ext>
            </a:extLst>
          </p:cNvPr>
          <p:cNvSpPr txBox="1"/>
          <p:nvPr/>
        </p:nvSpPr>
        <p:spPr>
          <a:xfrm>
            <a:off x="2179649" y="4051444"/>
            <a:ext cx="3875390" cy="288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275" dirty="0">
                <a:latin typeface="Oswald Regular" panose="02000503000000000000" pitchFamily="2" charset="-52"/>
              </a:rPr>
              <a:t>Empowerment</a:t>
            </a:r>
            <a:endParaRPr lang="ru-RU" sz="1275" dirty="0">
              <a:latin typeface="Oswald Regular" panose="02000503000000000000" pitchFamily="2" charset="-5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DD634F-80DC-427E-AEEA-105EB3C63DC9}"/>
              </a:ext>
            </a:extLst>
          </p:cNvPr>
          <p:cNvSpPr txBox="1"/>
          <p:nvPr/>
        </p:nvSpPr>
        <p:spPr>
          <a:xfrm>
            <a:off x="2126993" y="2538610"/>
            <a:ext cx="3751070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350" dirty="0" smtClean="0">
                <a:latin typeface="Oswald Regular" panose="02000503000000000000" pitchFamily="2" charset="-52"/>
              </a:rPr>
              <a:t>International Faculty </a:t>
            </a:r>
            <a:endParaRPr lang="kk-KZ" sz="1350" dirty="0" smtClean="0">
              <a:latin typeface="Oswald Regular" panose="02000503000000000000" pitchFamily="2" charset="-52"/>
            </a:endParaRP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350" dirty="0">
                <a:latin typeface="Oswald Regular" panose="02000503000000000000" pitchFamily="2" charset="-52"/>
              </a:rPr>
              <a:t>The strongest regional </a:t>
            </a:r>
            <a:r>
              <a:rPr lang="en-US" sz="1350" dirty="0">
                <a:latin typeface="Oswald Regular" panose="02000503000000000000" pitchFamily="2" charset="-52"/>
              </a:rPr>
              <a:t>scientists</a:t>
            </a: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350" dirty="0">
                <a:latin typeface="Oswald Regular" panose="02000503000000000000" pitchFamily="2" charset="-52"/>
              </a:rPr>
              <a:t>Retaining talented students in </a:t>
            </a:r>
            <a:r>
              <a:rPr lang="en-US" sz="1350" dirty="0" smtClean="0">
                <a:latin typeface="Oswald Regular" panose="02000503000000000000" pitchFamily="2" charset="-52"/>
              </a:rPr>
              <a:t>regions</a:t>
            </a: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en-US" sz="1350" dirty="0">
                <a:latin typeface="Oswald Regular" panose="02000503000000000000" pitchFamily="2" charset="-52"/>
              </a:rPr>
              <a:t>Attracting international </a:t>
            </a:r>
            <a:r>
              <a:rPr lang="en-US" sz="1350" dirty="0" smtClean="0">
                <a:latin typeface="Oswald Regular" panose="02000503000000000000" pitchFamily="2" charset="-52"/>
              </a:rPr>
              <a:t>students</a:t>
            </a:r>
          </a:p>
          <a:p>
            <a:pPr marL="136922" indent="-136922">
              <a:buFont typeface="Oswald Regular" panose="02000503000000000000" pitchFamily="2" charset="-52"/>
              <a:buChar char="»"/>
            </a:pPr>
            <a:r>
              <a:rPr lang="kk-KZ" sz="1050" dirty="0" smtClean="0">
                <a:latin typeface="Oswald Regular" panose="02000503000000000000" pitchFamily="2" charset="-52"/>
              </a:rPr>
              <a:t>(</a:t>
            </a:r>
            <a:r>
              <a:rPr lang="en-US" sz="1050" dirty="0" smtClean="0">
                <a:latin typeface="Oswald Regular" panose="02000503000000000000" pitchFamily="2" charset="-52"/>
              </a:rPr>
              <a:t>import of education</a:t>
            </a:r>
            <a:r>
              <a:rPr lang="kk-KZ" sz="1050" dirty="0" smtClean="0">
                <a:latin typeface="Oswald Regular" panose="02000503000000000000" pitchFamily="2" charset="-52"/>
              </a:rPr>
              <a:t>)</a:t>
            </a:r>
            <a:endParaRPr lang="kk-KZ" sz="1350" dirty="0">
              <a:latin typeface="Oswald Regular" panose="02000503000000000000" pitchFamily="2" charset="-52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CF5DE109-8BE6-42E5-B48E-4FB21A1A8567}"/>
              </a:ext>
            </a:extLst>
          </p:cNvPr>
          <p:cNvCxnSpPr/>
          <p:nvPr/>
        </p:nvCxnSpPr>
        <p:spPr>
          <a:xfrm>
            <a:off x="6061166" y="924110"/>
            <a:ext cx="0" cy="391666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7F76D24B-7539-463B-BD9D-CB5B34F677AB}"/>
              </a:ext>
            </a:extLst>
          </p:cNvPr>
          <p:cNvSpPr txBox="1"/>
          <p:nvPr/>
        </p:nvSpPr>
        <p:spPr>
          <a:xfrm>
            <a:off x="6261421" y="1062610"/>
            <a:ext cx="256902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1" dirty="0" smtClean="0">
                <a:latin typeface="Oswald Regular" panose="02000503000000000000" pitchFamily="2" charset="-52"/>
              </a:rPr>
              <a:t>MAIN APPROACH</a:t>
            </a:r>
            <a:r>
              <a:rPr lang="ru-RU" sz="1050" b="1" dirty="0" smtClean="0">
                <a:latin typeface="Oswald Regular" panose="02000503000000000000" pitchFamily="2" charset="-52"/>
              </a:rPr>
              <a:t>:</a:t>
            </a:r>
            <a:endParaRPr lang="ru-RU" sz="1050" dirty="0">
              <a:latin typeface="Oswald Regular" panose="02000503000000000000" pitchFamily="2" charset="-52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5D0BD8-EC53-4F7A-8BE5-BE96679EADCA}"/>
              </a:ext>
            </a:extLst>
          </p:cNvPr>
          <p:cNvSpPr txBox="1"/>
          <p:nvPr/>
        </p:nvSpPr>
        <p:spPr>
          <a:xfrm>
            <a:off x="6276556" y="2466336"/>
            <a:ext cx="2569029" cy="1964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050" b="1" dirty="0">
              <a:latin typeface="Oswald Regular" panose="02000503000000000000" pitchFamily="2" charset="-52"/>
            </a:endParaRPr>
          </a:p>
          <a:p>
            <a:r>
              <a:rPr lang="en-US" sz="1050" b="1" dirty="0">
                <a:latin typeface="Oswald Regular" panose="02000503000000000000" pitchFamily="2" charset="-52"/>
              </a:rPr>
              <a:t>ADVANTAGES:</a:t>
            </a:r>
            <a:endParaRPr lang="ru-RU" sz="675" b="1" dirty="0">
              <a:latin typeface="Oswald Regular" panose="02000503000000000000" pitchFamily="2" charset="-52"/>
            </a:endParaRPr>
          </a:p>
          <a:p>
            <a:pPr marL="136922" indent="-136922">
              <a:spcBef>
                <a:spcPts val="450"/>
              </a:spcBef>
              <a:buFont typeface="+mj-lt"/>
              <a:buAutoNum type="arabicPeriod"/>
            </a:pPr>
            <a:r>
              <a:rPr lang="en-US" sz="1050" dirty="0">
                <a:latin typeface="Oswald Regular" panose="02000503000000000000" pitchFamily="2" charset="-52"/>
              </a:rPr>
              <a:t>Strengthening existing regional leading </a:t>
            </a:r>
            <a:r>
              <a:rPr lang="en-US" sz="1050" dirty="0" smtClean="0">
                <a:latin typeface="Oswald Regular" panose="02000503000000000000" pitchFamily="2" charset="-52"/>
              </a:rPr>
              <a:t>universities</a:t>
            </a:r>
          </a:p>
          <a:p>
            <a:pPr marL="136922" indent="-136922">
              <a:spcBef>
                <a:spcPts val="450"/>
              </a:spcBef>
              <a:buFont typeface="+mj-lt"/>
              <a:buAutoNum type="arabicPeriod"/>
            </a:pPr>
            <a:r>
              <a:rPr lang="en-US" sz="1050" dirty="0">
                <a:latin typeface="Oswald Regular" panose="02000503000000000000" pitchFamily="2" charset="-52"/>
              </a:rPr>
              <a:t>Implementation of the principle of "</a:t>
            </a:r>
            <a:r>
              <a:rPr lang="en-US" sz="1050" dirty="0" smtClean="0">
                <a:latin typeface="Oswald Regular" panose="02000503000000000000" pitchFamily="2" charset="-52"/>
              </a:rPr>
              <a:t>serving to the region“</a:t>
            </a:r>
          </a:p>
          <a:p>
            <a:pPr marL="136922" indent="-136922">
              <a:spcBef>
                <a:spcPts val="450"/>
              </a:spcBef>
              <a:buFont typeface="+mj-lt"/>
              <a:buAutoNum type="arabicPeriod"/>
            </a:pPr>
            <a:r>
              <a:rPr lang="en-US" sz="1050" dirty="0">
                <a:latin typeface="Oswald Regular" panose="02000503000000000000" pitchFamily="2" charset="-52"/>
              </a:rPr>
              <a:t>Creation of points of growth in the </a:t>
            </a:r>
            <a:r>
              <a:rPr lang="en-US" sz="1050" dirty="0" smtClean="0">
                <a:latin typeface="Oswald Regular" panose="02000503000000000000" pitchFamily="2" charset="-52"/>
              </a:rPr>
              <a:t>regions</a:t>
            </a:r>
          </a:p>
          <a:p>
            <a:pPr marL="136922" indent="-136922">
              <a:spcBef>
                <a:spcPts val="450"/>
              </a:spcBef>
              <a:buFont typeface="+mj-lt"/>
              <a:buAutoNum type="arabicPeriod"/>
            </a:pPr>
            <a:r>
              <a:rPr lang="en-US" sz="1050" dirty="0">
                <a:latin typeface="Oswald Regular" panose="02000503000000000000" pitchFamily="2" charset="-52"/>
              </a:rPr>
              <a:t>Attracting investments to regional universities</a:t>
            </a:r>
            <a:endParaRPr lang="ru-RU" sz="1050" dirty="0">
              <a:latin typeface="Oswald Regular" panose="02000503000000000000" pitchFamily="2" charset="-52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27AF0A7-4B17-4C3B-9AFF-328DC31D0647}"/>
              </a:ext>
            </a:extLst>
          </p:cNvPr>
          <p:cNvSpPr txBox="1"/>
          <p:nvPr/>
        </p:nvSpPr>
        <p:spPr>
          <a:xfrm>
            <a:off x="6261421" y="1382971"/>
            <a:ext cx="203165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latin typeface="Oswald Regular" panose="02000503000000000000" pitchFamily="2" charset="-52"/>
              </a:rPr>
              <a:t>Creation of </a:t>
            </a:r>
            <a:r>
              <a:rPr lang="en-US" sz="1050" dirty="0" smtClean="0">
                <a:latin typeface="Oswald Regular" panose="02000503000000000000" pitchFamily="2" charset="-52"/>
              </a:rPr>
              <a:t>universities of Excellence  </a:t>
            </a:r>
            <a:r>
              <a:rPr lang="en-US" sz="1050" dirty="0">
                <a:latin typeface="Oswald Regular" panose="02000503000000000000" pitchFamily="2" charset="-52"/>
              </a:rPr>
              <a:t>on the basis of existing regional universities with the involvement of a </a:t>
            </a:r>
            <a:r>
              <a:rPr lang="en-US" sz="1050" dirty="0" smtClean="0">
                <a:latin typeface="Oswald Regular" panose="02000503000000000000" pitchFamily="2" charset="-52"/>
              </a:rPr>
              <a:t>international </a:t>
            </a:r>
            <a:r>
              <a:rPr lang="en-US" sz="1050" dirty="0">
                <a:latin typeface="Oswald Regular" panose="02000503000000000000" pitchFamily="2" charset="-52"/>
              </a:rPr>
              <a:t>leading partner</a:t>
            </a:r>
            <a:endParaRPr lang="ru-RU" sz="105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47" y="-14400"/>
            <a:ext cx="9144793" cy="8169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7729" y="171859"/>
            <a:ext cx="77427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Conceptual framework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55"/>
            <a:ext cx="1706766" cy="5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38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0AE6262-0D81-4A78-AFF0-BFE3E5E4A922}"/>
              </a:ext>
            </a:extLst>
          </p:cNvPr>
          <p:cNvGrpSpPr/>
          <p:nvPr/>
        </p:nvGrpSpPr>
        <p:grpSpPr>
          <a:xfrm>
            <a:off x="218473" y="1497571"/>
            <a:ext cx="4641527" cy="3675426"/>
            <a:chOff x="6361518" y="1086830"/>
            <a:chExt cx="5403762" cy="5199017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A90A7998-B61F-4068-8A9C-F8A89A6AF874}"/>
                </a:ext>
              </a:extLst>
            </p:cNvPr>
            <p:cNvSpPr/>
            <p:nvPr/>
          </p:nvSpPr>
          <p:spPr>
            <a:xfrm>
              <a:off x="6383383" y="1086830"/>
              <a:ext cx="5381897" cy="519901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7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75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56F7A7C-639A-49B4-9F5E-A32D73385B30}"/>
                </a:ext>
              </a:extLst>
            </p:cNvPr>
            <p:cNvSpPr txBox="1"/>
            <p:nvPr/>
          </p:nvSpPr>
          <p:spPr>
            <a:xfrm>
              <a:off x="6412671" y="2224717"/>
              <a:ext cx="5164182" cy="15180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32160"/>
              <a:r>
                <a:rPr lang="ru-RU" sz="1275" dirty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2. АККРЕДИТОВАННЫЙ ДИПЛОМ УНИВЕРСИТЕТА АРИЗОНЫ с акцентом </a:t>
              </a:r>
              <a:r>
                <a:rPr lang="ru-RU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на </a:t>
              </a:r>
              <a:r>
                <a:rPr lang="ru-RU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инженерные, агротехнические направления</a:t>
              </a:r>
              <a:r>
                <a:rPr lang="en-US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 / ACCREDITED DIPLOMA </a:t>
              </a:r>
              <a:r>
                <a:rPr lang="en-US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of </a:t>
              </a:r>
              <a:r>
                <a:rPr lang="en-US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THE UNIVERSITY OF ARIZONA with a focus on engineering, agrotechnical areas</a:t>
              </a:r>
              <a:endParaRPr lang="ru-RU" sz="1275" dirty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9B623FC-ADFF-4650-87E1-349940947760}"/>
                </a:ext>
              </a:extLst>
            </p:cNvPr>
            <p:cNvSpPr txBox="1"/>
            <p:nvPr/>
          </p:nvSpPr>
          <p:spPr>
            <a:xfrm>
              <a:off x="6361518" y="4980998"/>
              <a:ext cx="5164182" cy="9632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32160"/>
              <a:r>
                <a:rPr lang="en-US" sz="1275" dirty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4</a:t>
              </a:r>
              <a:r>
                <a:rPr lang="ru-RU" sz="1275" dirty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. ОБУЧЕНИЕ ПРЕПОДАВАТЕЛЕЙ </a:t>
              </a:r>
              <a:r>
                <a:rPr lang="ru-RU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И </a:t>
              </a:r>
              <a:r>
                <a:rPr lang="ru-RU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РАБОТНИКОВ </a:t>
              </a:r>
              <a:r>
                <a:rPr lang="ru-RU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мировым </a:t>
              </a:r>
              <a:r>
                <a:rPr lang="ru-RU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практикам</a:t>
              </a:r>
              <a:r>
                <a:rPr lang="en-US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 / STAFF TRAINING based on the best international practice</a:t>
              </a:r>
              <a:endParaRPr lang="ru-RU" sz="1275" dirty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664BA23-1FCF-41F8-92A1-404D0F6BB232}"/>
                </a:ext>
              </a:extLst>
            </p:cNvPr>
            <p:cNvSpPr txBox="1"/>
            <p:nvPr/>
          </p:nvSpPr>
          <p:spPr>
            <a:xfrm>
              <a:off x="6383383" y="1174234"/>
              <a:ext cx="5164182" cy="963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32160"/>
              <a:r>
                <a:rPr lang="ru-RU" sz="1275" dirty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1. ОТКРЫТИЕ КАМПУСОВ Университета Аризоны на </a:t>
              </a:r>
              <a:r>
                <a:rPr lang="ru-RU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базе </a:t>
              </a:r>
              <a:r>
                <a:rPr lang="ru-RU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вуза</a:t>
              </a:r>
              <a:r>
                <a:rPr lang="en-US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 / OPENING THE CAMPUSES of University of Arizona on the basis of the university</a:t>
              </a:r>
              <a:endParaRPr lang="ru-RU" sz="1275" dirty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E1BDAC-2315-41A5-B7AA-30001B6E1DED}"/>
                </a:ext>
              </a:extLst>
            </p:cNvPr>
            <p:cNvSpPr txBox="1"/>
            <p:nvPr/>
          </p:nvSpPr>
          <p:spPr>
            <a:xfrm>
              <a:off x="6383383" y="3573988"/>
              <a:ext cx="5164182" cy="15180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32160"/>
              <a:r>
                <a:rPr lang="ru-RU" sz="1275" dirty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3. ДОСТУП К ОБРАЗОВАТЕЛЬНЫМ РЕСУРСАМ АРИЗОНЫ: онлайн курсы, научные журналы и </a:t>
              </a:r>
              <a:r>
                <a:rPr lang="ru-RU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базы </a:t>
              </a:r>
              <a:r>
                <a:rPr lang="ru-RU" sz="1275" smtClean="0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данных</a:t>
              </a:r>
              <a:r>
                <a:rPr lang="en-US" sz="1275">
                  <a:solidFill>
                    <a:schemeClr val="tx2">
                      <a:lumMod val="50000"/>
                    </a:schemeClr>
                  </a:solidFill>
                  <a:latin typeface="Oswald Regular" panose="02000503000000000000" pitchFamily="2" charset="-52"/>
                </a:rPr>
                <a:t> / ACCESS TO EDUCATIONAL RESOURCES IN ARIZONA: online courses, scientific journals and databases</a:t>
              </a:r>
              <a:endParaRPr lang="ru-RU" sz="1275" dirty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7BFDCA7-4843-4C31-987E-74C89B36E557}"/>
              </a:ext>
            </a:extLst>
          </p:cNvPr>
          <p:cNvSpPr txBox="1"/>
          <p:nvPr/>
        </p:nvSpPr>
        <p:spPr>
          <a:xfrm>
            <a:off x="237254" y="937159"/>
            <a:ext cx="4089946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25" smtClean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rPr>
              <a:t>ИНСТИТУЦИОНАЛЬНОЕ РАЗВИТИЕ</a:t>
            </a:r>
            <a:r>
              <a:rPr lang="en-US" sz="1425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rPr>
              <a:t> / INSTITUTIONAL </a:t>
            </a:r>
            <a:r>
              <a:rPr lang="en-US" sz="1425" smtClean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rPr>
              <a:t>DEVELOPMENT</a:t>
            </a:r>
            <a:r>
              <a:rPr lang="ru-RU" sz="1425" smtClean="0">
                <a:solidFill>
                  <a:schemeClr val="tx2">
                    <a:lumMod val="50000"/>
                  </a:schemeClr>
                </a:solidFill>
                <a:latin typeface="Oswald Regular" panose="02000503000000000000" pitchFamily="2" charset="-52"/>
              </a:rPr>
              <a:t>:</a:t>
            </a:r>
            <a:endParaRPr lang="ru-RU" sz="1425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11167"/>
            <a:ext cx="9144793" cy="81693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4800" y="75340"/>
            <a:ext cx="7724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Компилирование </a:t>
            </a:r>
            <a:r>
              <a:rPr lang="ru-RU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мирового </a:t>
            </a:r>
            <a:r>
              <a:rPr lang="ru-RU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опыта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/ </a:t>
            </a:r>
            <a:endParaRPr lang="en-US" sz="20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</a:t>
            </a:r>
            <a:r>
              <a:rPr lang="en-US" sz="2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orld best practice compiling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55"/>
            <a:ext cx="1706766" cy="57726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l="1173"/>
          <a:stretch/>
        </p:blipFill>
        <p:spPr>
          <a:xfrm>
            <a:off x="4976737" y="822061"/>
            <a:ext cx="3886546" cy="209106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6902" y="2972890"/>
            <a:ext cx="3856381" cy="209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81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mabilmazhinova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9547" y="0"/>
            <a:ext cx="2044454" cy="1433209"/>
          </a:xfrm>
          <a:prstGeom prst="rect">
            <a:avLst/>
          </a:prstGeom>
          <a:noFill/>
        </p:spPr>
      </p:pic>
      <p:sp>
        <p:nvSpPr>
          <p:cNvPr id="322" name="Google Shape;322;p22"/>
          <p:cNvSpPr/>
          <p:nvPr/>
        </p:nvSpPr>
        <p:spPr>
          <a:xfrm>
            <a:off x="1589317" y="1147949"/>
            <a:ext cx="2560982" cy="2425765"/>
          </a:xfrm>
          <a:prstGeom prst="diamond">
            <a:avLst/>
          </a:prstGeom>
          <a:solidFill>
            <a:srgbClr val="CCECFF"/>
          </a:solidFill>
          <a:ln w="38100" cap="flat" cmpd="sng">
            <a:solidFill>
              <a:srgbClr val="92A8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Legislation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3" name="Google Shape;323;p22"/>
          <p:cNvSpPr/>
          <p:nvPr/>
        </p:nvSpPr>
        <p:spPr>
          <a:xfrm>
            <a:off x="85705" y="2484758"/>
            <a:ext cx="2405975" cy="2495654"/>
          </a:xfrm>
          <a:prstGeom prst="diamond">
            <a:avLst/>
          </a:prstGeom>
          <a:solidFill>
            <a:srgbClr val="CCECFF"/>
          </a:solidFill>
          <a:ln>
            <a:solidFill>
              <a:srgbClr val="0070C0"/>
            </a:solidFill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3393824" y="2539185"/>
            <a:ext cx="2386800" cy="2386800"/>
          </a:xfrm>
          <a:prstGeom prst="diamond">
            <a:avLst/>
          </a:prstGeom>
          <a:solidFill>
            <a:srgbClr val="CCECFF"/>
          </a:solidFill>
          <a:ln>
            <a:solidFill>
              <a:srgbClr val="0070C0"/>
            </a:solidFill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26F00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9" name="Google Shape;322;p22"/>
          <p:cNvSpPr/>
          <p:nvPr/>
        </p:nvSpPr>
        <p:spPr>
          <a:xfrm>
            <a:off x="6608325" y="2360251"/>
            <a:ext cx="2535676" cy="2565734"/>
          </a:xfrm>
          <a:prstGeom prst="diamond">
            <a:avLst/>
          </a:prstGeom>
          <a:solidFill>
            <a:srgbClr val="CCECFF"/>
          </a:solidFill>
          <a:ln w="38100" cap="flat" cmpd="sng">
            <a:solidFill>
              <a:srgbClr val="92A8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200" b="1">
                <a:solidFill>
                  <a:srgbClr val="263248"/>
                </a:solidFill>
                <a:latin typeface="Times New Roman" panose="02020603050405020304" pitchFamily="18" charset="0"/>
                <a:ea typeface="Roboto Condensed"/>
                <a:cs typeface="Times New Roman" panose="02020603050405020304" pitchFamily="18" charset="0"/>
                <a:sym typeface="Roboto Condensed"/>
              </a:rPr>
              <a:t>Increasing the level of English proficiency</a:t>
            </a:r>
            <a:endParaRPr lang="ru-RU" sz="1200" b="1" dirty="0">
              <a:solidFill>
                <a:srgbClr val="263248"/>
              </a:solidFill>
              <a:latin typeface="Times New Roman" panose="02020603050405020304" pitchFamily="18" charset="0"/>
              <a:ea typeface="Roboto Condensed"/>
              <a:cs typeface="Times New Roman" panose="02020603050405020304" pitchFamily="18" charset="0"/>
              <a:sym typeface="Roboto Condensed"/>
            </a:endParaRP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85705" y="333504"/>
            <a:ext cx="6358295" cy="766200"/>
          </a:xfrm>
        </p:spPr>
        <p:txBody>
          <a:bodyPr/>
          <a:lstStyle/>
          <a:p>
            <a:pPr algn="ctr"/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 </a:t>
            </a: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creating </a:t>
            </a: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academic </a:t>
            </a:r>
            <a:r>
              <a: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5630" y="3169067"/>
            <a:ext cx="20861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Synchronization of academic policies and standards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24794" y="3538399"/>
            <a:ext cx="24330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Personnel potential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322;p22"/>
          <p:cNvSpPr/>
          <p:nvPr/>
        </p:nvSpPr>
        <p:spPr>
          <a:xfrm>
            <a:off x="4978000" y="1174027"/>
            <a:ext cx="2499328" cy="2464117"/>
          </a:xfrm>
          <a:prstGeom prst="diamond">
            <a:avLst/>
          </a:prstGeom>
          <a:solidFill>
            <a:srgbClr val="CCECFF"/>
          </a:solidFill>
          <a:ln w="38100" cap="flat" cmpd="sng">
            <a:solidFill>
              <a:srgbClr val="92A8C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b="1">
                <a:solidFill>
                  <a:srgbClr val="263248"/>
                </a:solidFill>
                <a:latin typeface="Times New Roman" panose="02020603050405020304" pitchFamily="18" charset="0"/>
                <a:ea typeface="Roboto Condensed"/>
                <a:cs typeface="Times New Roman" panose="02020603050405020304" pitchFamily="18" charset="0"/>
                <a:sym typeface="Roboto Condensed"/>
              </a:rPr>
              <a:t>Research potential</a:t>
            </a:r>
            <a:endParaRPr b="1" dirty="0">
              <a:solidFill>
                <a:srgbClr val="263248"/>
              </a:solidFill>
              <a:latin typeface="Times New Roman" panose="02020603050405020304" pitchFamily="18" charset="0"/>
              <a:ea typeface="Roboto Condensed"/>
              <a:cs typeface="Times New Roman" panose="02020603050405020304" pitchFamily="18" charset="0"/>
              <a:sym typeface="Roboto Condense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49677" y="1345029"/>
            <a:ext cx="8485762" cy="3180900"/>
          </a:xfrm>
        </p:spPr>
        <p:txBody>
          <a:bodyPr/>
          <a:lstStyle/>
          <a:p>
            <a:pPr marL="76200" indent="0" algn="ctr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marL="76200" indent="0" algn="ctr">
              <a:buNone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6200" indent="0" algn="ctr">
              <a:buNone/>
            </a:pPr>
            <a:r>
              <a:rPr lang="en-US" dirty="0" smtClean="0">
                <a:hlinkClick r:id="rId2"/>
              </a:rPr>
              <a:t>rsapergenova@ku.edu.kz</a:t>
            </a:r>
            <a:r>
              <a:rPr lang="en-US" dirty="0" smtClean="0"/>
              <a:t> </a:t>
            </a:r>
          </a:p>
          <a:p>
            <a:pPr marL="76200" indent="0" algn="ctr">
              <a:buNone/>
            </a:pPr>
            <a:r>
              <a:rPr lang="en-US" dirty="0" smtClean="0">
                <a:hlinkClick r:id="rId3"/>
              </a:rPr>
              <a:t>www.nku.edu.kz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309676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10438</TotalTime>
  <Words>347</Words>
  <Application>Microsoft Office PowerPoint</Application>
  <PresentationFormat>Экран (16:9)</PresentationFormat>
  <Paragraphs>57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21" baseType="lpstr">
      <vt:lpstr>Arial</vt:lpstr>
      <vt:lpstr>Arvo</vt:lpstr>
      <vt:lpstr>Calibri</vt:lpstr>
      <vt:lpstr>Calibri Light</vt:lpstr>
      <vt:lpstr>Century Gothic</vt:lpstr>
      <vt:lpstr>Oswald</vt:lpstr>
      <vt:lpstr>Oswald Regular</vt:lpstr>
      <vt:lpstr>Roboto Condensed</vt:lpstr>
      <vt:lpstr>Roboto Condensed Light</vt:lpstr>
      <vt:lpstr>Tahoma</vt:lpstr>
      <vt:lpstr>Times New Roman</vt:lpstr>
      <vt:lpstr>Salerio template</vt:lpstr>
      <vt:lpstr>Метрополия</vt:lpstr>
      <vt:lpstr>Презентация PowerPoint</vt:lpstr>
      <vt:lpstr>Презентация PowerPoint</vt:lpstr>
      <vt:lpstr>Number of IBCs by host country. Source: OBHE</vt:lpstr>
      <vt:lpstr> </vt:lpstr>
      <vt:lpstr>Презентация PowerPoint</vt:lpstr>
      <vt:lpstr>Презентация PowerPoint</vt:lpstr>
      <vt:lpstr>Challenges in creating  international academic programs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МЕРАХ  ПО ЗАЩИТЕ ПРАВ   И ОБЕСПЕЧЕНИЮ  БЕЗОПАСНОСТИ ДЕТЕЙ</dc:title>
  <dc:creator>Жумабеккызы Алтынай</dc:creator>
  <cp:lastModifiedBy>USER</cp:lastModifiedBy>
  <cp:revision>599</cp:revision>
  <cp:lastPrinted>2021-10-06T09:43:46Z</cp:lastPrinted>
  <dcterms:modified xsi:type="dcterms:W3CDTF">2023-08-24T03:12:23Z</dcterms:modified>
</cp:coreProperties>
</file>